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62" r:id="rId5"/>
    <p:sldId id="259" r:id="rId6"/>
    <p:sldId id="260" r:id="rId7"/>
    <p:sldId id="261"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 id="282" r:id="rId29"/>
    <p:sldId id="283" r:id="rId30"/>
    <p:sldId id="28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B3DB8-7D19-6049-A2E0-C19479BBB423}" type="datetimeFigureOut">
              <a:rPr lang="en-US" smtClean="0"/>
              <a:t>5/22/19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1A71FF-F5FD-3E47-BF5B-2EDF0FAD84BB}" type="slidenum">
              <a:rPr lang="en-US" smtClean="0"/>
              <a:t>‹#›</a:t>
            </a:fld>
            <a:endParaRPr lang="en-US"/>
          </a:p>
        </p:txBody>
      </p:sp>
    </p:spTree>
    <p:extLst>
      <p:ext uri="{BB962C8B-B14F-4D97-AF65-F5344CB8AC3E}">
        <p14:creationId xmlns:p14="http://schemas.microsoft.com/office/powerpoint/2010/main" val="212449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A71FF-F5FD-3E47-BF5B-2EDF0FAD84BB}" type="slidenum">
              <a:rPr lang="en-US" smtClean="0"/>
              <a:t>22</a:t>
            </a:fld>
            <a:endParaRPr lang="en-US"/>
          </a:p>
        </p:txBody>
      </p:sp>
    </p:spTree>
    <p:extLst>
      <p:ext uri="{BB962C8B-B14F-4D97-AF65-F5344CB8AC3E}">
        <p14:creationId xmlns:p14="http://schemas.microsoft.com/office/powerpoint/2010/main" val="177807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5/22/19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5/22/19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4"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 Id="rId3" Type="http://schemas.openxmlformats.org/officeDocument/2006/relationships/image" Target="../media/image4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 Id="rId3" Type="http://schemas.openxmlformats.org/officeDocument/2006/relationships/image" Target="../media/image4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 Id="rId3" Type="http://schemas.openxmlformats.org/officeDocument/2006/relationships/image" Target="../media/image4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 Id="rId3"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eg"/><Relationship Id="rId3" Type="http://schemas.openxmlformats.org/officeDocument/2006/relationships/image" Target="../media/image5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 Id="rId3" Type="http://schemas.openxmlformats.org/officeDocument/2006/relationships/image" Target="../media/image5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 Id="rId3" Type="http://schemas.openxmlformats.org/officeDocument/2006/relationships/image" Target="../media/image6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 Id="rId3" Type="http://schemas.openxmlformats.org/officeDocument/2006/relationships/image" Target="../media/image6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Rebuilding the ON0EME power amplifier  </a:t>
            </a:r>
            <a:endParaRPr lang="en-US" dirty="0"/>
          </a:p>
        </p:txBody>
      </p:sp>
      <p:sp>
        <p:nvSpPr>
          <p:cNvPr id="3" name="Subtitle 2"/>
          <p:cNvSpPr>
            <a:spLocks noGrp="1"/>
          </p:cNvSpPr>
          <p:nvPr>
            <p:ph type="subTitle" idx="1"/>
          </p:nvPr>
        </p:nvSpPr>
        <p:spPr>
          <a:xfrm>
            <a:off x="356260" y="5529263"/>
            <a:ext cx="11273765" cy="742950"/>
          </a:xfrm>
        </p:spPr>
        <p:txBody>
          <a:bodyPr>
            <a:noAutofit/>
          </a:bodyPr>
          <a:lstStyle/>
          <a:p>
            <a:r>
              <a:rPr lang="en-US" sz="2800" dirty="0" smtClean="0"/>
              <a:t>ON7UN              </a:t>
            </a:r>
            <a:r>
              <a:rPr lang="en-US" sz="2800" dirty="0" smtClean="0"/>
              <a:t>                                                     </a:t>
            </a:r>
            <a:r>
              <a:rPr lang="en-US" sz="2800" dirty="0" smtClean="0"/>
              <a:t>Orebro  May 25   2019</a:t>
            </a:r>
            <a:endParaRPr lang="en-US" sz="2800" dirty="0"/>
          </a:p>
        </p:txBody>
      </p:sp>
    </p:spTree>
    <p:extLst>
      <p:ext uri="{BB962C8B-B14F-4D97-AF65-F5344CB8AC3E}">
        <p14:creationId xmlns:p14="http://schemas.microsoft.com/office/powerpoint/2010/main" val="130412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696686"/>
          </a:xfrm>
        </p:spPr>
        <p:txBody>
          <a:bodyPr/>
          <a:lstStyle/>
          <a:p>
            <a:r>
              <a:rPr lang="en-US" dirty="0" smtClean="0"/>
              <a:t>Looking </a:t>
            </a:r>
            <a:r>
              <a:rPr lang="en-US" smtClean="0"/>
              <a:t>for solutions </a:t>
            </a:r>
            <a:endParaRPr lang="en-US"/>
          </a:p>
        </p:txBody>
      </p:sp>
      <p:sp>
        <p:nvSpPr>
          <p:cNvPr id="3" name="Content Placeholder 2"/>
          <p:cNvSpPr>
            <a:spLocks noGrp="1"/>
          </p:cNvSpPr>
          <p:nvPr>
            <p:ph idx="1"/>
          </p:nvPr>
        </p:nvSpPr>
        <p:spPr>
          <a:xfrm>
            <a:off x="685801" y="1306287"/>
            <a:ext cx="10131425" cy="1413162"/>
          </a:xfrm>
        </p:spPr>
        <p:txBody>
          <a:bodyPr/>
          <a:lstStyle/>
          <a:p>
            <a:r>
              <a:rPr lang="en-US" dirty="0" smtClean="0"/>
              <a:t>Found some humidity under the boards </a:t>
            </a:r>
          </a:p>
          <a:p>
            <a:r>
              <a:rPr lang="en-US" dirty="0" smtClean="0"/>
              <a:t>Installed a heating and cooling Inside the beacon box</a:t>
            </a:r>
          </a:p>
          <a:p>
            <a:r>
              <a:rPr lang="en-US" dirty="0" smtClean="0"/>
              <a:t>We keep the temperature above 15°C</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7094" y="2838202"/>
            <a:ext cx="2462645" cy="328352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0322" y="2838202"/>
            <a:ext cx="2464297" cy="3285729"/>
          </a:xfrm>
          <a:prstGeom prst="rect">
            <a:avLst/>
          </a:prstGeom>
        </p:spPr>
      </p:pic>
    </p:spTree>
    <p:extLst>
      <p:ext uri="{BB962C8B-B14F-4D97-AF65-F5344CB8AC3E}">
        <p14:creationId xmlns:p14="http://schemas.microsoft.com/office/powerpoint/2010/main" val="1060039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827314"/>
          </a:xfrm>
        </p:spPr>
        <p:txBody>
          <a:bodyPr/>
          <a:lstStyle/>
          <a:p>
            <a:r>
              <a:rPr lang="en-US" dirty="0" smtClean="0"/>
              <a:t>New devices arrived on the market</a:t>
            </a:r>
            <a:endParaRPr lang="en-US" dirty="0"/>
          </a:p>
        </p:txBody>
      </p:sp>
      <p:sp>
        <p:nvSpPr>
          <p:cNvPr id="3" name="Content Placeholder 2"/>
          <p:cNvSpPr>
            <a:spLocks noGrp="1"/>
          </p:cNvSpPr>
          <p:nvPr>
            <p:ph idx="1"/>
          </p:nvPr>
        </p:nvSpPr>
        <p:spPr>
          <a:xfrm>
            <a:off x="685801" y="1436916"/>
            <a:ext cx="10131425" cy="902524"/>
          </a:xfrm>
        </p:spPr>
        <p:txBody>
          <a:bodyPr/>
          <a:lstStyle/>
          <a:p>
            <a:r>
              <a:rPr lang="en-US" dirty="0" smtClean="0"/>
              <a:t>MRF13750H a 50V LDMOS device appeared on the market, a 700 to 1300 MHz capable of 750 watt CW power</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2089417"/>
            <a:ext cx="4555536" cy="454295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9118" y="2089418"/>
            <a:ext cx="3403651" cy="204521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29118" y="4784673"/>
            <a:ext cx="3403651" cy="1847696"/>
          </a:xfrm>
          <a:prstGeom prst="rect">
            <a:avLst/>
          </a:prstGeom>
        </p:spPr>
      </p:pic>
    </p:spTree>
    <p:extLst>
      <p:ext uri="{BB962C8B-B14F-4D97-AF65-F5344CB8AC3E}">
        <p14:creationId xmlns:p14="http://schemas.microsoft.com/office/powerpoint/2010/main" val="1754372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67938"/>
          </a:xfrm>
        </p:spPr>
        <p:txBody>
          <a:bodyPr/>
          <a:lstStyle/>
          <a:p>
            <a:r>
              <a:rPr lang="en-US" dirty="0" smtClean="0"/>
              <a:t>W6PQL developed a board </a:t>
            </a:r>
            <a:endParaRPr lang="en-US" dirty="0"/>
          </a:p>
        </p:txBody>
      </p:sp>
      <p:sp>
        <p:nvSpPr>
          <p:cNvPr id="3" name="Content Placeholder 2"/>
          <p:cNvSpPr>
            <a:spLocks noGrp="1"/>
          </p:cNvSpPr>
          <p:nvPr>
            <p:ph idx="1"/>
          </p:nvPr>
        </p:nvSpPr>
        <p:spPr>
          <a:xfrm>
            <a:off x="685801" y="1377539"/>
            <a:ext cx="10131425" cy="878773"/>
          </a:xfrm>
        </p:spPr>
        <p:txBody>
          <a:bodyPr/>
          <a:lstStyle/>
          <a:p>
            <a:r>
              <a:rPr lang="en-US" dirty="0" smtClean="0"/>
              <a:t>W6PQL sells a complete working pallet, and a kit</a:t>
            </a:r>
          </a:p>
          <a:p>
            <a:r>
              <a:rPr lang="en-US" dirty="0" smtClean="0"/>
              <a:t>Device is available from W6PQL, Mouser, or from a Chinese seller on </a:t>
            </a:r>
            <a:r>
              <a:rPr lang="en-US" dirty="0" err="1" smtClean="0"/>
              <a:t>Ebay</a:t>
            </a:r>
            <a:endParaRPr lang="en-US"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2452837"/>
            <a:ext cx="5915024" cy="375234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9542" y="2256312"/>
            <a:ext cx="2964221" cy="124497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9542" y="3745286"/>
            <a:ext cx="2964221" cy="2626299"/>
          </a:xfrm>
          <a:prstGeom prst="rect">
            <a:avLst/>
          </a:prstGeom>
        </p:spPr>
      </p:pic>
    </p:spTree>
    <p:extLst>
      <p:ext uri="{BB962C8B-B14F-4D97-AF65-F5344CB8AC3E}">
        <p14:creationId xmlns:p14="http://schemas.microsoft.com/office/powerpoint/2010/main" val="1709429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76288"/>
          </a:xfrm>
        </p:spPr>
        <p:txBody>
          <a:bodyPr/>
          <a:lstStyle/>
          <a:p>
            <a:r>
              <a:rPr lang="en-US" dirty="0" smtClean="0"/>
              <a:t>Trying to improve in and </a:t>
            </a:r>
            <a:r>
              <a:rPr lang="en-US" smtClean="0"/>
              <a:t>output connectors</a:t>
            </a:r>
            <a:endParaRPr lang="en-US"/>
          </a:p>
        </p:txBody>
      </p:sp>
      <p:sp>
        <p:nvSpPr>
          <p:cNvPr id="3" name="Content Placeholder 2"/>
          <p:cNvSpPr>
            <a:spLocks noGrp="1"/>
          </p:cNvSpPr>
          <p:nvPr>
            <p:ph idx="1"/>
          </p:nvPr>
        </p:nvSpPr>
        <p:spPr>
          <a:xfrm>
            <a:off x="685801" y="1385889"/>
            <a:ext cx="10131425" cy="1014411"/>
          </a:xfrm>
        </p:spPr>
        <p:txBody>
          <a:bodyPr/>
          <a:lstStyle/>
          <a:p>
            <a:r>
              <a:rPr lang="en-US" dirty="0" smtClean="0"/>
              <a:t>Machined a new housing + clamps </a:t>
            </a:r>
          </a:p>
          <a:p>
            <a:r>
              <a:rPr lang="en-US" dirty="0" smtClean="0"/>
              <a:t>A good N connector to coax adaptor from </a:t>
            </a:r>
            <a:r>
              <a:rPr lang="en-US" dirty="0" err="1" smtClean="0"/>
              <a:t>Suhner</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50549" y="2935552"/>
            <a:ext cx="4282017" cy="321151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793464" y="2935551"/>
            <a:ext cx="4282018" cy="32115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445241" y="2926690"/>
            <a:ext cx="4211110" cy="3158332"/>
          </a:xfrm>
          <a:prstGeom prst="rect">
            <a:avLst/>
          </a:prstGeom>
        </p:spPr>
      </p:pic>
    </p:spTree>
    <p:extLst>
      <p:ext uri="{BB962C8B-B14F-4D97-AF65-F5344CB8AC3E}">
        <p14:creationId xmlns:p14="http://schemas.microsoft.com/office/powerpoint/2010/main" val="1938930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833438"/>
          </a:xfrm>
        </p:spPr>
        <p:txBody>
          <a:bodyPr/>
          <a:lstStyle/>
          <a:p>
            <a:r>
              <a:rPr lang="en-US" dirty="0" smtClean="0"/>
              <a:t>Machining a </a:t>
            </a:r>
            <a:r>
              <a:rPr lang="en-US" smtClean="0"/>
              <a:t>new housing</a:t>
            </a:r>
            <a:endParaRPr lang="en-US"/>
          </a:p>
        </p:txBody>
      </p:sp>
      <p:sp>
        <p:nvSpPr>
          <p:cNvPr id="3" name="Content Placeholder 2"/>
          <p:cNvSpPr>
            <a:spLocks noGrp="1"/>
          </p:cNvSpPr>
          <p:nvPr>
            <p:ph idx="1"/>
          </p:nvPr>
        </p:nvSpPr>
        <p:spPr>
          <a:xfrm>
            <a:off x="685801" y="1571625"/>
            <a:ext cx="10131425" cy="1171575"/>
          </a:xfrm>
        </p:spPr>
        <p:txBody>
          <a:bodyPr/>
          <a:lstStyle/>
          <a:p>
            <a:r>
              <a:rPr lang="en-US" dirty="0" smtClean="0"/>
              <a:t>DC/DC converter to convert 48VDC to 24VDC for the Fan’s</a:t>
            </a:r>
          </a:p>
          <a:p>
            <a:r>
              <a:rPr lang="en-US" dirty="0" err="1" smtClean="0"/>
              <a:t>Kuhne</a:t>
            </a:r>
            <a:r>
              <a:rPr lang="en-US" dirty="0" smtClean="0"/>
              <a:t> PWM circuit to control the fans</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8538" y="2871786"/>
            <a:ext cx="4752975" cy="356473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6329363" y="2871786"/>
            <a:ext cx="4752975" cy="3564731"/>
          </a:xfrm>
          <a:prstGeom prst="rect">
            <a:avLst/>
          </a:prstGeom>
        </p:spPr>
      </p:pic>
    </p:spTree>
    <p:extLst>
      <p:ext uri="{BB962C8B-B14F-4D97-AF65-F5344CB8AC3E}">
        <p14:creationId xmlns:p14="http://schemas.microsoft.com/office/powerpoint/2010/main" val="463692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76288"/>
          </a:xfrm>
        </p:spPr>
        <p:txBody>
          <a:bodyPr/>
          <a:lstStyle/>
          <a:p>
            <a:r>
              <a:rPr lang="en-US" dirty="0" smtClean="0"/>
              <a:t>New Mean Well 1500 watt power supply</a:t>
            </a:r>
            <a:endParaRPr lang="en-US" dirty="0"/>
          </a:p>
        </p:txBody>
      </p:sp>
      <p:sp>
        <p:nvSpPr>
          <p:cNvPr id="3" name="Content Placeholder 2"/>
          <p:cNvSpPr>
            <a:spLocks noGrp="1"/>
          </p:cNvSpPr>
          <p:nvPr>
            <p:ph idx="1"/>
          </p:nvPr>
        </p:nvSpPr>
        <p:spPr>
          <a:xfrm>
            <a:off x="685801" y="1385889"/>
            <a:ext cx="10131425" cy="614361"/>
          </a:xfrm>
        </p:spPr>
        <p:txBody>
          <a:bodyPr/>
          <a:lstStyle/>
          <a:p>
            <a:r>
              <a:rPr lang="en-US" dirty="0" smtClean="0"/>
              <a:t>A </a:t>
            </a:r>
            <a:r>
              <a:rPr lang="en-US" smtClean="0"/>
              <a:t>new 48 VDC power supply was needed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2328861"/>
            <a:ext cx="4762500" cy="357187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903912" y="2775346"/>
            <a:ext cx="3571875" cy="2678906"/>
          </a:xfrm>
          <a:prstGeom prst="rect">
            <a:avLst/>
          </a:prstGeom>
        </p:spPr>
      </p:pic>
    </p:spTree>
    <p:extLst>
      <p:ext uri="{BB962C8B-B14F-4D97-AF65-F5344CB8AC3E}">
        <p14:creationId xmlns:p14="http://schemas.microsoft.com/office/powerpoint/2010/main" val="1016144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19138"/>
          </a:xfrm>
        </p:spPr>
        <p:txBody>
          <a:bodyPr/>
          <a:lstStyle/>
          <a:p>
            <a:r>
              <a:rPr lang="en-US" dirty="0" smtClean="0"/>
              <a:t>New PA installed</a:t>
            </a:r>
            <a:endParaRPr lang="en-US" dirty="0"/>
          </a:p>
        </p:txBody>
      </p:sp>
      <p:sp>
        <p:nvSpPr>
          <p:cNvPr id="3" name="Content Placeholder 2"/>
          <p:cNvSpPr>
            <a:spLocks noGrp="1"/>
          </p:cNvSpPr>
          <p:nvPr>
            <p:ph idx="1"/>
          </p:nvPr>
        </p:nvSpPr>
        <p:spPr>
          <a:xfrm>
            <a:off x="685801" y="1328740"/>
            <a:ext cx="10131425" cy="528636"/>
          </a:xfrm>
        </p:spPr>
        <p:txBody>
          <a:bodyPr>
            <a:normAutofit/>
          </a:bodyPr>
          <a:lstStyle/>
          <a:p>
            <a:r>
              <a:rPr lang="en-US" dirty="0" smtClean="0"/>
              <a:t>On April 26</a:t>
            </a:r>
            <a:r>
              <a:rPr lang="en-US" baseline="30000" dirty="0" smtClean="0"/>
              <a:t>th</a:t>
            </a:r>
            <a:r>
              <a:rPr lang="en-US" dirty="0" smtClean="0"/>
              <a:t> the new PA and power supply got installed  48 VDC  19,2 A ID</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2057400"/>
            <a:ext cx="5929312" cy="444698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449069" y="2613275"/>
            <a:ext cx="4446985" cy="3335238"/>
          </a:xfrm>
          <a:prstGeom prst="rect">
            <a:avLst/>
          </a:prstGeom>
        </p:spPr>
      </p:pic>
    </p:spTree>
    <p:extLst>
      <p:ext uri="{BB962C8B-B14F-4D97-AF65-F5344CB8AC3E}">
        <p14:creationId xmlns:p14="http://schemas.microsoft.com/office/powerpoint/2010/main" val="372925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20436"/>
          </a:xfrm>
        </p:spPr>
        <p:txBody>
          <a:bodyPr/>
          <a:lstStyle/>
          <a:p>
            <a:r>
              <a:rPr lang="en-US" smtClean="0"/>
              <a:t>3 days later the new PA failed !</a:t>
            </a:r>
            <a:endParaRPr lang="en-US"/>
          </a:p>
        </p:txBody>
      </p:sp>
      <p:sp>
        <p:nvSpPr>
          <p:cNvPr id="3" name="Content Placeholder 2"/>
          <p:cNvSpPr>
            <a:spLocks noGrp="1"/>
          </p:cNvSpPr>
          <p:nvPr>
            <p:ph idx="1"/>
          </p:nvPr>
        </p:nvSpPr>
        <p:spPr>
          <a:xfrm>
            <a:off x="685801" y="1330038"/>
            <a:ext cx="10131425" cy="1353786"/>
          </a:xfrm>
        </p:spPr>
        <p:txBody>
          <a:bodyPr>
            <a:normAutofit/>
          </a:bodyPr>
          <a:lstStyle/>
          <a:p>
            <a:r>
              <a:rPr lang="en-US" dirty="0" smtClean="0"/>
              <a:t>On April 30 I noticed NO OUTPUT in the monitoring and a higher heatsink temperature</a:t>
            </a:r>
          </a:p>
          <a:p>
            <a:r>
              <a:rPr lang="en-US" dirty="0" smtClean="0"/>
              <a:t>It looked like the device was still OK. </a:t>
            </a:r>
          </a:p>
          <a:p>
            <a:r>
              <a:rPr lang="en-US" dirty="0" smtClean="0"/>
              <a:t>The device has survived one moon pass with no output capacitors connected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11232" y="2683824"/>
            <a:ext cx="5280561" cy="3960421"/>
          </a:xfrm>
          <a:prstGeom prst="rect">
            <a:avLst/>
          </a:prstGeom>
        </p:spPr>
      </p:pic>
    </p:spTree>
    <p:extLst>
      <p:ext uri="{BB962C8B-B14F-4D97-AF65-F5344CB8AC3E}">
        <p14:creationId xmlns:p14="http://schemas.microsoft.com/office/powerpoint/2010/main" val="2059086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447304"/>
          </a:xfrm>
        </p:spPr>
        <p:txBody>
          <a:bodyPr>
            <a:normAutofit fontScale="90000"/>
          </a:bodyPr>
          <a:lstStyle/>
          <a:p>
            <a:r>
              <a:rPr lang="en-US" dirty="0" smtClean="0"/>
              <a:t>More </a:t>
            </a:r>
            <a:r>
              <a:rPr lang="en-US" smtClean="0"/>
              <a:t>damage pictures</a:t>
            </a:r>
            <a:endParaRPr lang="en-US"/>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163284" y="1436912"/>
            <a:ext cx="5940632" cy="445547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6172196" y="1436912"/>
            <a:ext cx="5940635" cy="4455476"/>
          </a:xfrm>
          <a:prstGeom prst="rect">
            <a:avLst/>
          </a:prstGeom>
        </p:spPr>
      </p:pic>
    </p:spTree>
    <p:extLst>
      <p:ext uri="{BB962C8B-B14F-4D97-AF65-F5344CB8AC3E}">
        <p14:creationId xmlns:p14="http://schemas.microsoft.com/office/powerpoint/2010/main" val="1046292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601682"/>
          </a:xfrm>
        </p:spPr>
        <p:txBody>
          <a:bodyPr>
            <a:normAutofit fontScale="90000"/>
          </a:bodyPr>
          <a:lstStyle/>
          <a:p>
            <a:r>
              <a:rPr lang="en-US" dirty="0" smtClean="0"/>
              <a:t>And more </a:t>
            </a:r>
            <a:r>
              <a:rPr lang="mr-IN" dirty="0" smtClean="0"/>
              <a:t>…</a:t>
            </a:r>
            <a:r>
              <a:rPr lang="nl-BE" dirty="0" smtClean="0"/>
              <a: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151412" y="1517072"/>
            <a:ext cx="5743699" cy="430777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6269967" y="1513952"/>
            <a:ext cx="5747860" cy="4310895"/>
          </a:xfrm>
          <a:prstGeom prst="rect">
            <a:avLst/>
          </a:prstGeom>
        </p:spPr>
      </p:pic>
    </p:spTree>
    <p:extLst>
      <p:ext uri="{BB962C8B-B14F-4D97-AF65-F5344CB8AC3E}">
        <p14:creationId xmlns:p14="http://schemas.microsoft.com/office/powerpoint/2010/main" val="15849549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815439"/>
          </a:xfrm>
        </p:spPr>
        <p:txBody>
          <a:bodyPr/>
          <a:lstStyle/>
          <a:p>
            <a:r>
              <a:rPr lang="en-US" dirty="0" smtClean="0"/>
              <a:t>Some History</a:t>
            </a:r>
            <a:endParaRPr lang="en-US" dirty="0"/>
          </a:p>
        </p:txBody>
      </p:sp>
      <p:sp>
        <p:nvSpPr>
          <p:cNvPr id="3" name="Content Placeholder 2"/>
          <p:cNvSpPr>
            <a:spLocks noGrp="1"/>
          </p:cNvSpPr>
          <p:nvPr>
            <p:ph idx="1"/>
          </p:nvPr>
        </p:nvSpPr>
        <p:spPr>
          <a:xfrm>
            <a:off x="1175656" y="1235034"/>
            <a:ext cx="10189030" cy="2565070"/>
          </a:xfrm>
        </p:spPr>
        <p:txBody>
          <a:bodyPr>
            <a:normAutofit fontScale="85000" lnSpcReduction="10000"/>
          </a:bodyPr>
          <a:lstStyle/>
          <a:p>
            <a:r>
              <a:rPr lang="en-US" dirty="0" smtClean="0"/>
              <a:t>The Idea started at the Swedish EME conference in Orebro in April 2011</a:t>
            </a:r>
          </a:p>
          <a:p>
            <a:r>
              <a:rPr lang="en-US" dirty="0" smtClean="0"/>
              <a:t> The ON0EME 1296 Moon beacon started transmission on March 31</a:t>
            </a:r>
            <a:r>
              <a:rPr lang="en-US" baseline="30000" dirty="0" smtClean="0"/>
              <a:t>st</a:t>
            </a:r>
            <a:r>
              <a:rPr lang="en-US" dirty="0" smtClean="0"/>
              <a:t> 2012</a:t>
            </a:r>
          </a:p>
          <a:p>
            <a:r>
              <a:rPr lang="en-US" dirty="0" smtClean="0"/>
              <a:t> After 3 days of operation the first PA failure was a fact</a:t>
            </a:r>
          </a:p>
          <a:p>
            <a:r>
              <a:rPr lang="en-US" dirty="0" smtClean="0"/>
              <a:t>Every 3 to 6 months one of the two PA’s failed and needed repair, however not one FET got lost, only couplers burned out !</a:t>
            </a:r>
          </a:p>
          <a:p>
            <a:r>
              <a:rPr lang="en-US" dirty="0" smtClean="0"/>
              <a:t>In 2015 heating/ventilation to the beacon box was added and this was a big improvement in the reliability. </a:t>
            </a:r>
          </a:p>
          <a:p>
            <a:r>
              <a:rPr lang="en-US" dirty="0" smtClean="0"/>
              <a:t>In 2018 our local regulator wanted to bring down the power limit to 20 watt but after some consultations we got our original high power license back early this year.  Apparently the military or civil L band radar did not have any interference from the </a:t>
            </a:r>
            <a:r>
              <a:rPr lang="en-US" dirty="0" err="1" smtClean="0"/>
              <a:t>moonbeacon</a:t>
            </a:r>
            <a:endParaRPr lang="en-US" dirty="0" smtClean="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827871" y="3420534"/>
            <a:ext cx="2319293" cy="3434693"/>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9572" y="3978234"/>
            <a:ext cx="1795524" cy="2319294"/>
          </a:xfrm>
          <a:prstGeom prst="rect">
            <a:avLst/>
          </a:prstGeom>
        </p:spPr>
      </p:pic>
    </p:spTree>
    <p:extLst>
      <p:ext uri="{BB962C8B-B14F-4D97-AF65-F5344CB8AC3E}">
        <p14:creationId xmlns:p14="http://schemas.microsoft.com/office/powerpoint/2010/main" val="17675355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554182"/>
          </a:xfrm>
        </p:spPr>
        <p:txBody>
          <a:bodyPr>
            <a:normAutofit fontScale="90000"/>
          </a:bodyPr>
          <a:lstStyle/>
          <a:p>
            <a:r>
              <a:rPr lang="en-US" dirty="0" smtClean="0"/>
              <a:t>Repair of the new PA</a:t>
            </a:r>
            <a:endParaRPr lang="en-US" dirty="0"/>
          </a:p>
        </p:txBody>
      </p:sp>
      <p:sp>
        <p:nvSpPr>
          <p:cNvPr id="3" name="Content Placeholder 2"/>
          <p:cNvSpPr>
            <a:spLocks noGrp="1"/>
          </p:cNvSpPr>
          <p:nvPr>
            <p:ph idx="1"/>
          </p:nvPr>
        </p:nvSpPr>
        <p:spPr>
          <a:xfrm>
            <a:off x="685801" y="1163783"/>
            <a:ext cx="10131425" cy="1579417"/>
          </a:xfrm>
        </p:spPr>
        <p:txBody>
          <a:bodyPr>
            <a:normAutofit/>
          </a:bodyPr>
          <a:lstStyle/>
          <a:p>
            <a:r>
              <a:rPr lang="en-US" dirty="0" smtClean="0"/>
              <a:t>I had a spare KIT so had a new output board</a:t>
            </a:r>
          </a:p>
          <a:p>
            <a:r>
              <a:rPr lang="en-US" dirty="0" smtClean="0"/>
              <a:t>Checked the specs of the ATC100B capacitors, datasheet says max 5,7 A at 1300 MHz</a:t>
            </a:r>
          </a:p>
          <a:p>
            <a:r>
              <a:rPr lang="en-US" dirty="0" smtClean="0"/>
              <a:t>ATC800B  is slightly better</a:t>
            </a:r>
          </a:p>
          <a:p>
            <a:r>
              <a:rPr lang="en-US" dirty="0" smtClean="0"/>
              <a:t>500 Watt in 50 Ohm is 10 A so at the limit for two 18 pf output capacitors in parallel</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2743200"/>
            <a:ext cx="7031842" cy="3812134"/>
          </a:xfrm>
          <a:prstGeom prst="rect">
            <a:avLst/>
          </a:prstGeom>
        </p:spPr>
      </p:pic>
    </p:spTree>
    <p:extLst>
      <p:ext uri="{BB962C8B-B14F-4D97-AF65-F5344CB8AC3E}">
        <p14:creationId xmlns:p14="http://schemas.microsoft.com/office/powerpoint/2010/main" val="1011901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56062"/>
          </a:xfrm>
        </p:spPr>
        <p:txBody>
          <a:bodyPr/>
          <a:lstStyle/>
          <a:p>
            <a:r>
              <a:rPr lang="en-US" dirty="0" smtClean="0"/>
              <a:t>Original </a:t>
            </a:r>
            <a:r>
              <a:rPr lang="en-US" smtClean="0"/>
              <a:t>output capacitors 	ATC100B</a:t>
            </a:r>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1500420"/>
            <a:ext cx="7445326" cy="429473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9225" y="2034810"/>
            <a:ext cx="3420335" cy="3214084"/>
          </a:xfrm>
          <a:prstGeom prst="rect">
            <a:avLst/>
          </a:prstGeom>
        </p:spPr>
      </p:pic>
    </p:spTree>
    <p:extLst>
      <p:ext uri="{BB962C8B-B14F-4D97-AF65-F5344CB8AC3E}">
        <p14:creationId xmlns:p14="http://schemas.microsoft.com/office/powerpoint/2010/main" val="160533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mounting of the ATC’s </a:t>
            </a:r>
            <a:endParaRPr lang="en-US" dirty="0"/>
          </a:p>
        </p:txBody>
      </p:sp>
      <p:sp>
        <p:nvSpPr>
          <p:cNvPr id="3" name="Content Placeholder 2"/>
          <p:cNvSpPr>
            <a:spLocks noGrp="1"/>
          </p:cNvSpPr>
          <p:nvPr>
            <p:ph idx="1"/>
          </p:nvPr>
        </p:nvSpPr>
        <p:spPr>
          <a:xfrm>
            <a:off x="685801" y="1710047"/>
            <a:ext cx="10131425" cy="665018"/>
          </a:xfrm>
        </p:spPr>
        <p:txBody>
          <a:bodyPr>
            <a:normAutofit fontScale="92500" lnSpcReduction="20000"/>
          </a:bodyPr>
          <a:lstStyle/>
          <a:p>
            <a:r>
              <a:rPr lang="en-US" dirty="0" smtClean="0"/>
              <a:t>Found a paper from ATC where vertical mounting of the capacitors is recommended.</a:t>
            </a:r>
          </a:p>
          <a:p>
            <a:r>
              <a:rPr lang="en-US" dirty="0" smtClean="0"/>
              <a:t>Prepared a new output board</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9568" y="2514043"/>
            <a:ext cx="3411186" cy="4113654"/>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5102" y="2513329"/>
            <a:ext cx="5485824" cy="4114368"/>
          </a:xfrm>
          <a:prstGeom prst="rect">
            <a:avLst/>
          </a:prstGeom>
        </p:spPr>
      </p:pic>
    </p:spTree>
    <p:extLst>
      <p:ext uri="{BB962C8B-B14F-4D97-AF65-F5344CB8AC3E}">
        <p14:creationId xmlns:p14="http://schemas.microsoft.com/office/powerpoint/2010/main" val="352075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613558"/>
          </a:xfrm>
        </p:spPr>
        <p:txBody>
          <a:bodyPr>
            <a:normAutofit fontScale="90000"/>
          </a:bodyPr>
          <a:lstStyle/>
          <a:p>
            <a:r>
              <a:rPr lang="en-US" dirty="0" smtClean="0"/>
              <a:t>New output board preparation</a:t>
            </a:r>
            <a:endParaRPr lang="en-US" dirty="0"/>
          </a:p>
        </p:txBody>
      </p:sp>
      <p:sp>
        <p:nvSpPr>
          <p:cNvPr id="3" name="Content Placeholder 2"/>
          <p:cNvSpPr>
            <a:spLocks noGrp="1"/>
          </p:cNvSpPr>
          <p:nvPr>
            <p:ph idx="1"/>
          </p:nvPr>
        </p:nvSpPr>
        <p:spPr>
          <a:xfrm>
            <a:off x="685801" y="1318161"/>
            <a:ext cx="10131425" cy="748145"/>
          </a:xfrm>
        </p:spPr>
        <p:txBody>
          <a:bodyPr/>
          <a:lstStyle/>
          <a:p>
            <a:r>
              <a:rPr lang="en-US" dirty="0" smtClean="0"/>
              <a:t>Changed 2 </a:t>
            </a:r>
            <a:r>
              <a:rPr lang="en-US" dirty="0" err="1" smtClean="0"/>
              <a:t>pse</a:t>
            </a:r>
            <a:r>
              <a:rPr lang="en-US" dirty="0" smtClean="0"/>
              <a:t> 18 pf ATC100B to 3 </a:t>
            </a:r>
            <a:r>
              <a:rPr lang="en-US" dirty="0" err="1" smtClean="0"/>
              <a:t>pse</a:t>
            </a:r>
            <a:r>
              <a:rPr lang="en-US" dirty="0" smtClean="0"/>
              <a:t> 12 pf ATC800B, Vertical mounted</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704687" y="2703862"/>
            <a:ext cx="4340431" cy="325532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172777" y="2703862"/>
            <a:ext cx="4340430" cy="3255323"/>
          </a:xfrm>
          <a:prstGeom prst="rect">
            <a:avLst/>
          </a:prstGeom>
        </p:spPr>
      </p:pic>
    </p:spTree>
    <p:extLst>
      <p:ext uri="{BB962C8B-B14F-4D97-AF65-F5344CB8AC3E}">
        <p14:creationId xmlns:p14="http://schemas.microsoft.com/office/powerpoint/2010/main" val="918534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32312"/>
          </a:xfrm>
        </p:spPr>
        <p:txBody>
          <a:bodyPr/>
          <a:lstStyle/>
          <a:p>
            <a:r>
              <a:rPr lang="en-US" dirty="0" smtClean="0"/>
              <a:t>New output </a:t>
            </a:r>
            <a:r>
              <a:rPr lang="en-US" smtClean="0"/>
              <a:t>board installed</a:t>
            </a:r>
            <a:endParaRPr lang="en-US"/>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1341913"/>
            <a:ext cx="6931231" cy="5198423"/>
          </a:xfrm>
          <a:prstGeom prst="rect">
            <a:avLst/>
          </a:prstGeom>
        </p:spPr>
      </p:pic>
    </p:spTree>
    <p:extLst>
      <p:ext uri="{BB962C8B-B14F-4D97-AF65-F5344CB8AC3E}">
        <p14:creationId xmlns:p14="http://schemas.microsoft.com/office/powerpoint/2010/main" val="556824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625434"/>
          </a:xfrm>
        </p:spPr>
        <p:txBody>
          <a:bodyPr>
            <a:normAutofit fontScale="90000"/>
          </a:bodyPr>
          <a:lstStyle/>
          <a:p>
            <a:r>
              <a:rPr lang="en-US" smtClean="0"/>
              <a:t>New test</a:t>
            </a:r>
            <a:endParaRPr lang="en-US"/>
          </a:p>
        </p:txBody>
      </p:sp>
      <p:sp>
        <p:nvSpPr>
          <p:cNvPr id="3" name="Content Placeholder 2"/>
          <p:cNvSpPr>
            <a:spLocks noGrp="1"/>
          </p:cNvSpPr>
          <p:nvPr>
            <p:ph idx="1"/>
          </p:nvPr>
        </p:nvSpPr>
        <p:spPr>
          <a:xfrm>
            <a:off x="685801" y="1235036"/>
            <a:ext cx="10131425" cy="1341910"/>
          </a:xfrm>
        </p:spPr>
        <p:txBody>
          <a:bodyPr/>
          <a:lstStyle/>
          <a:p>
            <a:r>
              <a:rPr lang="en-US" dirty="0" smtClean="0"/>
              <a:t>Reduced VDD to 42 VDC</a:t>
            </a:r>
          </a:p>
          <a:p>
            <a:r>
              <a:rPr lang="en-US" dirty="0" err="1" smtClean="0"/>
              <a:t>Efficientcy</a:t>
            </a:r>
            <a:r>
              <a:rPr lang="en-US" dirty="0" smtClean="0"/>
              <a:t> got better</a:t>
            </a:r>
          </a:p>
          <a:p>
            <a:r>
              <a:rPr lang="mr-IN" dirty="0"/>
              <a:t> PAE = </a:t>
            </a:r>
            <a:r>
              <a:rPr lang="mr-IN" dirty="0" smtClean="0"/>
              <a:t>(</a:t>
            </a:r>
            <a:r>
              <a:rPr lang="nl-BE" dirty="0" smtClean="0"/>
              <a:t>517</a:t>
            </a:r>
            <a:r>
              <a:rPr lang="mr-IN" dirty="0" smtClean="0"/>
              <a:t> </a:t>
            </a:r>
            <a:r>
              <a:rPr lang="mr-IN" dirty="0"/>
              <a:t>– </a:t>
            </a:r>
            <a:r>
              <a:rPr lang="nl-BE" dirty="0" smtClean="0"/>
              <a:t>7</a:t>
            </a:r>
            <a:r>
              <a:rPr lang="mr-IN" dirty="0" smtClean="0"/>
              <a:t>) </a:t>
            </a:r>
            <a:r>
              <a:rPr lang="mr-IN" dirty="0"/>
              <a:t>/ </a:t>
            </a:r>
            <a:r>
              <a:rPr lang="mr-IN" dirty="0" smtClean="0"/>
              <a:t>(</a:t>
            </a:r>
            <a:r>
              <a:rPr lang="nl-BE" dirty="0" smtClean="0"/>
              <a:t>42,0V</a:t>
            </a:r>
            <a:r>
              <a:rPr lang="mr-IN" dirty="0" smtClean="0"/>
              <a:t> </a:t>
            </a:r>
            <a:r>
              <a:rPr lang="mr-IN" dirty="0"/>
              <a:t>* </a:t>
            </a:r>
            <a:r>
              <a:rPr lang="nl-BE" dirty="0" smtClean="0"/>
              <a:t>19,2A</a:t>
            </a:r>
            <a:r>
              <a:rPr lang="mr-IN" dirty="0" smtClean="0"/>
              <a:t>) </a:t>
            </a:r>
            <a:r>
              <a:rPr lang="nl-BE" dirty="0" smtClean="0"/>
              <a:t>* 100 </a:t>
            </a:r>
            <a:r>
              <a:rPr lang="mr-IN" dirty="0" smtClean="0"/>
              <a:t>= </a:t>
            </a:r>
            <a:r>
              <a:rPr lang="nl-BE" dirty="0" smtClean="0"/>
              <a:t>63</a:t>
            </a:r>
            <a:r>
              <a:rPr lang="mr-IN" dirty="0" smtClean="0"/>
              <a: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8315" y="2719447"/>
            <a:ext cx="5233060" cy="392479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195538" y="3210047"/>
            <a:ext cx="3924795" cy="2943597"/>
          </a:xfrm>
          <a:prstGeom prst="rect">
            <a:avLst/>
          </a:prstGeom>
        </p:spPr>
      </p:pic>
    </p:spTree>
    <p:extLst>
      <p:ext uri="{BB962C8B-B14F-4D97-AF65-F5344CB8AC3E}">
        <p14:creationId xmlns:p14="http://schemas.microsoft.com/office/powerpoint/2010/main" val="654958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Repaired PA installed in the beacon</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15070" y="2636598"/>
            <a:ext cx="4565843" cy="3424382"/>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8461" y="2065867"/>
            <a:ext cx="6087792" cy="4565844"/>
          </a:xfrm>
          <a:prstGeom prst="rect">
            <a:avLst/>
          </a:prstGeom>
        </p:spPr>
      </p:pic>
    </p:spTree>
    <p:extLst>
      <p:ext uri="{BB962C8B-B14F-4D97-AF65-F5344CB8AC3E}">
        <p14:creationId xmlns:p14="http://schemas.microsoft.com/office/powerpoint/2010/main" val="1192829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827314"/>
          </a:xfrm>
        </p:spPr>
        <p:txBody>
          <a:bodyPr/>
          <a:lstStyle/>
          <a:p>
            <a:r>
              <a:rPr lang="en-US" dirty="0" smtClean="0"/>
              <a:t>Spare </a:t>
            </a:r>
            <a:r>
              <a:rPr lang="en-US" smtClean="0"/>
              <a:t>boards </a:t>
            </a:r>
            <a:endParaRPr lang="en-US"/>
          </a:p>
        </p:txBody>
      </p:sp>
      <p:sp>
        <p:nvSpPr>
          <p:cNvPr id="3" name="Content Placeholder 2"/>
          <p:cNvSpPr>
            <a:spLocks noGrp="1"/>
          </p:cNvSpPr>
          <p:nvPr>
            <p:ph idx="1"/>
          </p:nvPr>
        </p:nvSpPr>
        <p:spPr>
          <a:xfrm>
            <a:off x="685801" y="1436916"/>
            <a:ext cx="10131425" cy="1496290"/>
          </a:xfrm>
        </p:spPr>
        <p:txBody>
          <a:bodyPr/>
          <a:lstStyle/>
          <a:p>
            <a:r>
              <a:rPr lang="en-US" dirty="0" smtClean="0"/>
              <a:t>Spare boards got ordered</a:t>
            </a:r>
          </a:p>
          <a:p>
            <a:r>
              <a:rPr lang="en-US" dirty="0" smtClean="0"/>
              <a:t>Convinced W6PQL to offer bare boards without components</a:t>
            </a:r>
          </a:p>
          <a:p>
            <a:r>
              <a:rPr lang="en-US" dirty="0"/>
              <a:t>Hopefully we do not need any </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89450" y="2536556"/>
            <a:ext cx="5200815" cy="3900611"/>
          </a:xfrm>
          <a:prstGeom prst="rect">
            <a:avLst/>
          </a:prstGeom>
        </p:spPr>
      </p:pic>
    </p:spTree>
    <p:extLst>
      <p:ext uri="{BB962C8B-B14F-4D97-AF65-F5344CB8AC3E}">
        <p14:creationId xmlns:p14="http://schemas.microsoft.com/office/powerpoint/2010/main" val="1733951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637309"/>
          </a:xfrm>
        </p:spPr>
        <p:txBody>
          <a:bodyPr>
            <a:normAutofit fontScale="90000"/>
          </a:bodyPr>
          <a:lstStyle/>
          <a:p>
            <a:r>
              <a:rPr lang="en-US" smtClean="0"/>
              <a:t>Future improvements ?</a:t>
            </a:r>
            <a:endParaRPr lang="en-US"/>
          </a:p>
        </p:txBody>
      </p:sp>
      <p:sp>
        <p:nvSpPr>
          <p:cNvPr id="3" name="Content Placeholder 2"/>
          <p:cNvSpPr>
            <a:spLocks noGrp="1"/>
          </p:cNvSpPr>
          <p:nvPr>
            <p:ph idx="1"/>
          </p:nvPr>
        </p:nvSpPr>
        <p:spPr>
          <a:xfrm>
            <a:off x="685801" y="1341913"/>
            <a:ext cx="10131425" cy="1567542"/>
          </a:xfrm>
        </p:spPr>
        <p:txBody>
          <a:bodyPr/>
          <a:lstStyle/>
          <a:p>
            <a:r>
              <a:rPr lang="en-US" dirty="0" smtClean="0"/>
              <a:t>Andreas DJ3JJ suggested to install  ATC QBRIDGE in between the caps </a:t>
            </a:r>
          </a:p>
          <a:p>
            <a:r>
              <a:rPr lang="en-US" dirty="0" smtClean="0"/>
              <a:t>Found no heating of the caps , tested 15 min key down full power </a:t>
            </a:r>
          </a:p>
          <a:p>
            <a:r>
              <a:rPr lang="en-US" dirty="0" smtClean="0"/>
              <a:t>Device temperature was under 45° after 15 min key down</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2909455"/>
            <a:ext cx="4127485" cy="3712012"/>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09474" y="3004458"/>
            <a:ext cx="4104542" cy="3628972"/>
          </a:xfrm>
          <a:prstGeom prst="rect">
            <a:avLst/>
          </a:prstGeom>
        </p:spPr>
      </p:pic>
    </p:spTree>
    <p:extLst>
      <p:ext uri="{BB962C8B-B14F-4D97-AF65-F5344CB8AC3E}">
        <p14:creationId xmlns:p14="http://schemas.microsoft.com/office/powerpoint/2010/main" val="19653721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613558"/>
          </a:xfrm>
        </p:spPr>
        <p:txBody>
          <a:bodyPr>
            <a:normAutofit fontScale="90000"/>
          </a:bodyPr>
          <a:lstStyle/>
          <a:p>
            <a:r>
              <a:rPr lang="en-US" smtClean="0"/>
              <a:t>Results so far ?</a:t>
            </a:r>
            <a:endParaRPr lang="en-US"/>
          </a:p>
        </p:txBody>
      </p:sp>
      <p:sp>
        <p:nvSpPr>
          <p:cNvPr id="3" name="Content Placeholder 2"/>
          <p:cNvSpPr>
            <a:spLocks noGrp="1"/>
          </p:cNvSpPr>
          <p:nvPr>
            <p:ph idx="1"/>
          </p:nvPr>
        </p:nvSpPr>
        <p:spPr/>
        <p:txBody>
          <a:bodyPr/>
          <a:lstStyle/>
          <a:p>
            <a:r>
              <a:rPr lang="en-US" dirty="0" smtClean="0"/>
              <a:t>Beacon with the repaired PA is operational since May 14</a:t>
            </a:r>
            <a:r>
              <a:rPr lang="en-US" baseline="30000" dirty="0" smtClean="0"/>
              <a:t>th</a:t>
            </a:r>
            <a:r>
              <a:rPr lang="en-US" dirty="0" smtClean="0"/>
              <a:t> 2019 so 10 days now.</a:t>
            </a:r>
          </a:p>
          <a:p>
            <a:r>
              <a:rPr lang="en-US" dirty="0" smtClean="0"/>
              <a:t>All parameters seem OK temperature of the heatsink between no power and </a:t>
            </a:r>
            <a:r>
              <a:rPr lang="en-US" dirty="0" err="1" smtClean="0"/>
              <a:t>opeartional</a:t>
            </a:r>
            <a:r>
              <a:rPr lang="en-US" dirty="0" smtClean="0"/>
              <a:t> is around 25 °C</a:t>
            </a:r>
          </a:p>
          <a:p>
            <a:r>
              <a:rPr lang="en-US" dirty="0" smtClean="0"/>
              <a:t>Temperature of the capacitors seems to be under control</a:t>
            </a:r>
          </a:p>
          <a:p>
            <a:r>
              <a:rPr lang="en-US" dirty="0" smtClean="0"/>
              <a:t>No more couplers in the beacon gives me confidence the MTBF or </a:t>
            </a:r>
            <a:r>
              <a:rPr lang="en-US" dirty="0" err="1" smtClean="0"/>
              <a:t>reability</a:t>
            </a:r>
            <a:r>
              <a:rPr lang="en-US" dirty="0" smtClean="0"/>
              <a:t> improved</a:t>
            </a:r>
          </a:p>
          <a:p>
            <a:endParaRPr lang="en-US" dirty="0"/>
          </a:p>
        </p:txBody>
      </p:sp>
    </p:spTree>
    <p:extLst>
      <p:ext uri="{BB962C8B-B14F-4D97-AF65-F5344CB8AC3E}">
        <p14:creationId xmlns:p14="http://schemas.microsoft.com/office/powerpoint/2010/main" val="44547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1147948"/>
          </a:xfrm>
        </p:spPr>
        <p:txBody>
          <a:bodyPr/>
          <a:lstStyle/>
          <a:p>
            <a:r>
              <a:rPr lang="en-US" dirty="0" smtClean="0"/>
              <a:t>Some </a:t>
            </a:r>
            <a:r>
              <a:rPr lang="en-US" dirty="0" err="1" smtClean="0"/>
              <a:t>FActs</a:t>
            </a:r>
            <a:endParaRPr lang="en-US" dirty="0"/>
          </a:p>
        </p:txBody>
      </p:sp>
      <p:sp>
        <p:nvSpPr>
          <p:cNvPr id="3" name="Content Placeholder 2"/>
          <p:cNvSpPr>
            <a:spLocks noGrp="1"/>
          </p:cNvSpPr>
          <p:nvPr>
            <p:ph idx="1"/>
          </p:nvPr>
        </p:nvSpPr>
        <p:spPr>
          <a:xfrm>
            <a:off x="685801" y="1543792"/>
            <a:ext cx="10131425" cy="1816925"/>
          </a:xfrm>
        </p:spPr>
        <p:txBody>
          <a:bodyPr/>
          <a:lstStyle/>
          <a:p>
            <a:r>
              <a:rPr lang="en-US" dirty="0" smtClean="0"/>
              <a:t>ON0EME made 2.600 moon passes so far transmitting high power signals to the moon</a:t>
            </a:r>
          </a:p>
          <a:p>
            <a:r>
              <a:rPr lang="en-US" dirty="0" smtClean="0"/>
              <a:t>That is about 1,9 million </a:t>
            </a:r>
            <a:r>
              <a:rPr lang="en-US" dirty="0" err="1" smtClean="0"/>
              <a:t>sequenses</a:t>
            </a:r>
            <a:r>
              <a:rPr lang="en-US" dirty="0" smtClean="0"/>
              <a:t>   _..   .    _ _ _     _.     _ _ _ _ _      .       _ _       .   ( DE ON0EME )</a:t>
            </a:r>
          </a:p>
          <a:p>
            <a:r>
              <a:rPr lang="en-US" dirty="0" smtClean="0"/>
              <a:t>That is some 675.000 minutes of pure carrier or 11.250 hours or 470 days or 1,3 years</a:t>
            </a:r>
          </a:p>
          <a:p>
            <a:r>
              <a:rPr lang="en-US" dirty="0" smtClean="0"/>
              <a:t>That is also 22.000 kWh of electrical power needed for the beacon</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2390870" y="3752136"/>
            <a:ext cx="3131347" cy="234851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6408338" y="3752136"/>
            <a:ext cx="3131348" cy="2348511"/>
          </a:xfrm>
          <a:prstGeom prst="rect">
            <a:avLst/>
          </a:prstGeom>
        </p:spPr>
      </p:pic>
    </p:spTree>
    <p:extLst>
      <p:ext uri="{BB962C8B-B14F-4D97-AF65-F5344CB8AC3E}">
        <p14:creationId xmlns:p14="http://schemas.microsoft.com/office/powerpoint/2010/main" val="314269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Thanks for your attention !</a:t>
            </a:r>
            <a:endParaRPr lang="en-US"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4947" y="1836221"/>
            <a:ext cx="7893132" cy="4439887"/>
          </a:xfrm>
          <a:prstGeom prst="rect">
            <a:avLst/>
          </a:prstGeom>
        </p:spPr>
      </p:pic>
    </p:spTree>
    <p:extLst>
      <p:ext uri="{BB962C8B-B14F-4D97-AF65-F5344CB8AC3E}">
        <p14:creationId xmlns:p14="http://schemas.microsoft.com/office/powerpoint/2010/main" val="1699472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20436"/>
          </a:xfrm>
        </p:spPr>
        <p:txBody>
          <a:bodyPr/>
          <a:lstStyle/>
          <a:p>
            <a:r>
              <a:rPr lang="en-US" smtClean="0"/>
              <a:t>Problems encountered in 7 years of operation</a:t>
            </a:r>
            <a:endParaRPr lang="en-US"/>
          </a:p>
        </p:txBody>
      </p:sp>
      <p:sp>
        <p:nvSpPr>
          <p:cNvPr id="3" name="Content Placeholder 2"/>
          <p:cNvSpPr>
            <a:spLocks noGrp="1"/>
          </p:cNvSpPr>
          <p:nvPr>
            <p:ph idx="1"/>
          </p:nvPr>
        </p:nvSpPr>
        <p:spPr>
          <a:xfrm>
            <a:off x="685801" y="2142068"/>
            <a:ext cx="10131425" cy="969268"/>
          </a:xfrm>
        </p:spPr>
        <p:txBody>
          <a:bodyPr/>
          <a:lstStyle/>
          <a:p>
            <a:r>
              <a:rPr lang="en-US" dirty="0" smtClean="0"/>
              <a:t>After very high wind ( + 100 km/h ) the AZ pointing seems to be slightly off</a:t>
            </a:r>
          </a:p>
          <a:p>
            <a:r>
              <a:rPr lang="en-US" dirty="0" smtClean="0"/>
              <a:t>Problems with the power amplifiers and couplers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9814" y="3111335"/>
            <a:ext cx="4049761" cy="3024666"/>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3239" y="3123210"/>
            <a:ext cx="4036465" cy="302734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466" y="3111336"/>
            <a:ext cx="2256684" cy="3024665"/>
          </a:xfrm>
          <a:prstGeom prst="rect">
            <a:avLst/>
          </a:prstGeom>
        </p:spPr>
      </p:pic>
    </p:spTree>
    <p:extLst>
      <p:ext uri="{BB962C8B-B14F-4D97-AF65-F5344CB8AC3E}">
        <p14:creationId xmlns:p14="http://schemas.microsoft.com/office/powerpoint/2010/main" val="762765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009403"/>
            <a:ext cx="10131425" cy="534389"/>
          </a:xfrm>
        </p:spPr>
        <p:txBody>
          <a:bodyPr>
            <a:normAutofit fontScale="90000"/>
          </a:bodyPr>
          <a:lstStyle/>
          <a:p>
            <a:r>
              <a:rPr lang="en-US" dirty="0" smtClean="0"/>
              <a:t>Problems with antenna pointing</a:t>
            </a:r>
            <a:endParaRPr lang="en-US" dirty="0"/>
          </a:p>
        </p:txBody>
      </p:sp>
      <p:sp>
        <p:nvSpPr>
          <p:cNvPr id="3" name="Content Placeholder 2"/>
          <p:cNvSpPr>
            <a:spLocks noGrp="1"/>
          </p:cNvSpPr>
          <p:nvPr>
            <p:ph idx="1"/>
          </p:nvPr>
        </p:nvSpPr>
        <p:spPr>
          <a:xfrm>
            <a:off x="685801" y="1828802"/>
            <a:ext cx="10131425" cy="1211282"/>
          </a:xfrm>
        </p:spPr>
        <p:txBody>
          <a:bodyPr/>
          <a:lstStyle/>
          <a:p>
            <a:r>
              <a:rPr lang="en-US" dirty="0" smtClean="0"/>
              <a:t>Twice we found the antenna pointing off the moon after very high wind storms.</a:t>
            </a:r>
          </a:p>
          <a:p>
            <a:r>
              <a:rPr lang="en-US" dirty="0" smtClean="0"/>
              <a:t>The only Root Cause we can think of is a broken weld on top of the mount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3325094"/>
            <a:ext cx="2948682" cy="220287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0537" y="3325094"/>
            <a:ext cx="2948683" cy="220287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1846" y="3325094"/>
            <a:ext cx="2071107" cy="2772887"/>
          </a:xfrm>
          <a:prstGeom prst="rect">
            <a:avLst/>
          </a:prstGeom>
        </p:spPr>
      </p:pic>
    </p:spTree>
    <p:extLst>
      <p:ext uri="{BB962C8B-B14F-4D97-AF65-F5344CB8AC3E}">
        <p14:creationId xmlns:p14="http://schemas.microsoft.com/office/powerpoint/2010/main" val="892798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601683"/>
          </a:xfrm>
        </p:spPr>
        <p:txBody>
          <a:bodyPr>
            <a:normAutofit fontScale="90000"/>
          </a:bodyPr>
          <a:lstStyle/>
          <a:p>
            <a:r>
              <a:rPr lang="en-US" smtClean="0"/>
              <a:t>Problems with antenna pointing</a:t>
            </a:r>
            <a:endParaRPr lang="en-US"/>
          </a:p>
        </p:txBody>
      </p:sp>
      <p:sp>
        <p:nvSpPr>
          <p:cNvPr id="3" name="Content Placeholder 2"/>
          <p:cNvSpPr>
            <a:spLocks noGrp="1"/>
          </p:cNvSpPr>
          <p:nvPr>
            <p:ph idx="1"/>
          </p:nvPr>
        </p:nvSpPr>
        <p:spPr>
          <a:xfrm>
            <a:off x="685801" y="1341913"/>
            <a:ext cx="10131425" cy="1603168"/>
          </a:xfrm>
        </p:spPr>
        <p:txBody>
          <a:bodyPr/>
          <a:lstStyle/>
          <a:p>
            <a:r>
              <a:rPr lang="en-US" dirty="0" smtClean="0"/>
              <a:t>Encoder shaft is directly connected to the fixed mount and the housing is taken by the gearbox</a:t>
            </a:r>
          </a:p>
          <a:p>
            <a:r>
              <a:rPr lang="en-US" dirty="0" smtClean="0"/>
              <a:t>So only if the fixed part of the mounting would move, the encoder can be off</a:t>
            </a:r>
          </a:p>
          <a:p>
            <a:r>
              <a:rPr lang="en-US" dirty="0" smtClean="0"/>
              <a:t>To check this, the complete antenna and mount needs to be dismantled</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481023" y="3322710"/>
            <a:ext cx="2984189" cy="222893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59349" y="2984828"/>
            <a:ext cx="2199244" cy="294444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4180" y="2984828"/>
            <a:ext cx="2200417" cy="294601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189" y="2945081"/>
            <a:ext cx="2206353" cy="2953961"/>
          </a:xfrm>
          <a:prstGeom prst="rect">
            <a:avLst/>
          </a:prstGeom>
        </p:spPr>
      </p:pic>
    </p:spTree>
    <p:extLst>
      <p:ext uri="{BB962C8B-B14F-4D97-AF65-F5344CB8AC3E}">
        <p14:creationId xmlns:p14="http://schemas.microsoft.com/office/powerpoint/2010/main" val="1000583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542306"/>
          </a:xfrm>
        </p:spPr>
        <p:txBody>
          <a:bodyPr>
            <a:normAutofit fontScale="90000"/>
          </a:bodyPr>
          <a:lstStyle/>
          <a:p>
            <a:r>
              <a:rPr lang="en-US" dirty="0" smtClean="0"/>
              <a:t>Problems with the </a:t>
            </a:r>
            <a:r>
              <a:rPr lang="en-US" smtClean="0"/>
              <a:t>Power amplifiers</a:t>
            </a:r>
            <a:endParaRPr lang="en-US"/>
          </a:p>
        </p:txBody>
      </p:sp>
      <p:sp>
        <p:nvSpPr>
          <p:cNvPr id="3" name="Content Placeholder 2"/>
          <p:cNvSpPr>
            <a:spLocks noGrp="1"/>
          </p:cNvSpPr>
          <p:nvPr>
            <p:ph idx="1"/>
          </p:nvPr>
        </p:nvSpPr>
        <p:spPr>
          <a:xfrm>
            <a:off x="685801" y="1330036"/>
            <a:ext cx="10131425" cy="1615045"/>
          </a:xfrm>
        </p:spPr>
        <p:txBody>
          <a:bodyPr/>
          <a:lstStyle/>
          <a:p>
            <a:r>
              <a:rPr lang="en-US" dirty="0" smtClean="0"/>
              <a:t>First problem with the power amplifiers happened after a few days of operation</a:t>
            </a:r>
          </a:p>
          <a:p>
            <a:r>
              <a:rPr lang="en-US" dirty="0" smtClean="0"/>
              <a:t>The output circuit was made on Ro4003 and it seemed it could not handle the power output</a:t>
            </a:r>
          </a:p>
          <a:p>
            <a:r>
              <a:rPr lang="en-US" dirty="0" smtClean="0"/>
              <a:t>In a second version the output coupler got replaced by a Ro5890 PCB</a:t>
            </a:r>
          </a:p>
          <a:p>
            <a:r>
              <a:rPr lang="en-US" dirty="0" smtClean="0"/>
              <a:t>In a third version the complete output board was replaced by a Ro5890 PCB</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1" y="3550721"/>
            <a:ext cx="3100504" cy="231568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7507" y="3550721"/>
            <a:ext cx="3087688" cy="231576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7504058" y="3550721"/>
            <a:ext cx="4110009" cy="2313260"/>
          </a:xfrm>
          <a:prstGeom prst="rect">
            <a:avLst/>
          </a:prstGeom>
        </p:spPr>
      </p:pic>
    </p:spTree>
    <p:extLst>
      <p:ext uri="{BB962C8B-B14F-4D97-AF65-F5344CB8AC3E}">
        <p14:creationId xmlns:p14="http://schemas.microsoft.com/office/powerpoint/2010/main" val="1626145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FET’s peeled off the board</a:t>
            </a:r>
            <a:endParaRPr lang="en-US" dirty="0"/>
          </a:p>
        </p:txBody>
      </p:sp>
      <p:sp>
        <p:nvSpPr>
          <p:cNvPr id="3" name="Content Placeholder 2"/>
          <p:cNvSpPr>
            <a:spLocks noGrp="1"/>
          </p:cNvSpPr>
          <p:nvPr>
            <p:ph idx="1"/>
          </p:nvPr>
        </p:nvSpPr>
        <p:spPr>
          <a:xfrm>
            <a:off x="685801" y="1828800"/>
            <a:ext cx="10131425" cy="938151"/>
          </a:xfrm>
        </p:spPr>
        <p:txBody>
          <a:bodyPr/>
          <a:lstStyle/>
          <a:p>
            <a:r>
              <a:rPr lang="en-US" dirty="0" smtClean="0"/>
              <a:t>Also the FET’s “</a:t>
            </a:r>
            <a:r>
              <a:rPr lang="en-US" dirty="0" err="1" smtClean="0"/>
              <a:t>desoldered</a:t>
            </a:r>
            <a:r>
              <a:rPr lang="en-US" dirty="0" smtClean="0"/>
              <a:t>” themselves from the board material</a:t>
            </a:r>
          </a:p>
          <a:p>
            <a:r>
              <a:rPr lang="en-US" dirty="0" smtClean="0"/>
              <a:t>ATC100B capacitors burned off the boards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275" y="3030703"/>
            <a:ext cx="2505694" cy="3340925"/>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5740" y="3030703"/>
            <a:ext cx="2505693" cy="334092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2545" y="3030703"/>
            <a:ext cx="4454565" cy="3340924"/>
          </a:xfrm>
          <a:prstGeom prst="rect">
            <a:avLst/>
          </a:prstGeom>
        </p:spPr>
      </p:pic>
    </p:spTree>
    <p:extLst>
      <p:ext uri="{BB962C8B-B14F-4D97-AF65-F5344CB8AC3E}">
        <p14:creationId xmlns:p14="http://schemas.microsoft.com/office/powerpoint/2010/main" val="642539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577932"/>
          </a:xfrm>
        </p:spPr>
        <p:txBody>
          <a:bodyPr>
            <a:normAutofit fontScale="90000"/>
          </a:bodyPr>
          <a:lstStyle/>
          <a:p>
            <a:r>
              <a:rPr lang="en-US" smtClean="0"/>
              <a:t>Final Output hybrid coupler failed</a:t>
            </a:r>
            <a:endParaRPr lang="en-US"/>
          </a:p>
        </p:txBody>
      </p:sp>
      <p:sp>
        <p:nvSpPr>
          <p:cNvPr id="3" name="Content Placeholder 2"/>
          <p:cNvSpPr>
            <a:spLocks noGrp="1"/>
          </p:cNvSpPr>
          <p:nvPr>
            <p:ph idx="1"/>
          </p:nvPr>
        </p:nvSpPr>
        <p:spPr>
          <a:xfrm>
            <a:off x="685801" y="1365663"/>
            <a:ext cx="10131425" cy="1306285"/>
          </a:xfrm>
        </p:spPr>
        <p:txBody>
          <a:bodyPr/>
          <a:lstStyle/>
          <a:p>
            <a:r>
              <a:rPr lang="en-US" dirty="0" smtClean="0"/>
              <a:t>First model based on Ro4003 to combine two 250 watt modules</a:t>
            </a:r>
          </a:p>
          <a:p>
            <a:r>
              <a:rPr lang="en-US" dirty="0" smtClean="0"/>
              <a:t>Second model made on Ro5890 </a:t>
            </a:r>
          </a:p>
          <a:p>
            <a:r>
              <a:rPr lang="en-US" dirty="0" smtClean="0"/>
              <a:t>Third model is a air coupler DJ9BV design </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0041" y="3097811"/>
            <a:ext cx="3303177" cy="2341087"/>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082" y="3097812"/>
            <a:ext cx="3134348" cy="2341087"/>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5740" y="3097812"/>
            <a:ext cx="3121450" cy="2341087"/>
          </a:xfrm>
          <a:prstGeom prst="rect">
            <a:avLst/>
          </a:prstGeom>
        </p:spPr>
      </p:pic>
    </p:spTree>
    <p:extLst>
      <p:ext uri="{BB962C8B-B14F-4D97-AF65-F5344CB8AC3E}">
        <p14:creationId xmlns:p14="http://schemas.microsoft.com/office/powerpoint/2010/main" val="18861293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7023</TotalTime>
  <Words>903</Words>
  <Application>Microsoft Macintosh PowerPoint</Application>
  <PresentationFormat>Widescreen</PresentationFormat>
  <Paragraphs>93</Paragraphs>
  <Slides>30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Calibri Light</vt:lpstr>
      <vt:lpstr>Mangal</vt:lpstr>
      <vt:lpstr>Arial</vt:lpstr>
      <vt:lpstr>Celestial</vt:lpstr>
      <vt:lpstr>Rebuilding the ON0EME power amplifier  </vt:lpstr>
      <vt:lpstr>Some History</vt:lpstr>
      <vt:lpstr>Some FActs</vt:lpstr>
      <vt:lpstr>Problems encountered in 7 years of operation</vt:lpstr>
      <vt:lpstr>Problems with antenna pointing</vt:lpstr>
      <vt:lpstr>Problems with antenna pointing</vt:lpstr>
      <vt:lpstr>Problems with the Power amplifiers</vt:lpstr>
      <vt:lpstr>The FET’s peeled off the board</vt:lpstr>
      <vt:lpstr>Final Output hybrid coupler failed</vt:lpstr>
      <vt:lpstr>Looking for solutions </vt:lpstr>
      <vt:lpstr>New devices arrived on the market</vt:lpstr>
      <vt:lpstr>W6PQL developed a board </vt:lpstr>
      <vt:lpstr>Trying to improve in and output connectors</vt:lpstr>
      <vt:lpstr>Machining a new housing</vt:lpstr>
      <vt:lpstr>New Mean Well 1500 watt power supply</vt:lpstr>
      <vt:lpstr>New PA installed</vt:lpstr>
      <vt:lpstr>3 days later the new PA failed !</vt:lpstr>
      <vt:lpstr>More damage pictures</vt:lpstr>
      <vt:lpstr>And more ….</vt:lpstr>
      <vt:lpstr>Repair of the new PA</vt:lpstr>
      <vt:lpstr>Original output capacitors  ATC100B</vt:lpstr>
      <vt:lpstr>Vertical mounting of the ATC’s </vt:lpstr>
      <vt:lpstr>New output board preparation</vt:lpstr>
      <vt:lpstr>New output board installed</vt:lpstr>
      <vt:lpstr>New test</vt:lpstr>
      <vt:lpstr>Repaired PA installed in the beacon</vt:lpstr>
      <vt:lpstr>Spare boards </vt:lpstr>
      <vt:lpstr>Future improvements ?</vt:lpstr>
      <vt:lpstr>Results so far ?</vt:lpstr>
      <vt:lpstr>                 Thanks for your attention !</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Rebuilding the ON0EME power amplifier  </dc:title>
  <dc:creator>Eddy Jespers</dc:creator>
  <cp:lastModifiedBy>Eddy Jespers</cp:lastModifiedBy>
  <cp:revision>41</cp:revision>
  <dcterms:created xsi:type="dcterms:W3CDTF">2019-05-17T09:11:58Z</dcterms:created>
  <dcterms:modified xsi:type="dcterms:W3CDTF">2019-05-23T11:16:44Z</dcterms:modified>
</cp:coreProperties>
</file>